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2"/>
  </p:sldMasterIdLst>
  <p:notesMasterIdLst>
    <p:notesMasterId r:id="rId25"/>
  </p:notesMasterIdLst>
  <p:sldIdLst>
    <p:sldId id="618" r:id="rId3"/>
    <p:sldId id="410" r:id="rId4"/>
    <p:sldId id="258" r:id="rId5"/>
    <p:sldId id="554" r:id="rId6"/>
    <p:sldId id="477" r:id="rId7"/>
    <p:sldId id="739" r:id="rId8"/>
    <p:sldId id="733" r:id="rId9"/>
    <p:sldId id="734" r:id="rId10"/>
    <p:sldId id="735" r:id="rId11"/>
    <p:sldId id="736" r:id="rId12"/>
    <p:sldId id="700" r:id="rId13"/>
    <p:sldId id="671" r:id="rId14"/>
    <p:sldId id="737" r:id="rId15"/>
    <p:sldId id="738" r:id="rId16"/>
    <p:sldId id="726" r:id="rId17"/>
    <p:sldId id="727" r:id="rId18"/>
    <p:sldId id="720" r:id="rId19"/>
    <p:sldId id="740" r:id="rId20"/>
    <p:sldId id="715" r:id="rId21"/>
    <p:sldId id="730" r:id="rId22"/>
    <p:sldId id="731" r:id="rId23"/>
    <p:sldId id="732"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75" autoAdjust="0"/>
    <p:restoredTop sz="94660"/>
  </p:normalViewPr>
  <p:slideViewPr>
    <p:cSldViewPr snapToGrid="0">
      <p:cViewPr varScale="1">
        <p:scale>
          <a:sx n="74" d="100"/>
          <a:sy n="74" d="100"/>
        </p:scale>
        <p:origin x="528"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F1235F-EC96-4F41-9E10-8DFB9AFAA656}" type="datetimeFigureOut">
              <a:rPr lang="zh-CN" altLang="en-US" smtClean="0"/>
              <a:t>2025/8/4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9B3313-59A6-40EB-923D-5D916E678397}"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31F724-51D9-486B-9BFF-C542D0E12BC5}"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t>3</a:t>
            </a:fld>
            <a:endParaRPr lang="zh-CN" altLang="en-US">
              <a:solidFill>
                <a:prstClr val="black"/>
              </a:solidFill>
              <a:latin typeface="等线" panose="02010600030101010101"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t>4</a:t>
            </a:fld>
            <a:endParaRPr lang="zh-CN" altLang="en-US">
              <a:solidFill>
                <a:prstClr val="black"/>
              </a:solidFill>
              <a:latin typeface="等线" panose="02010600030101010101"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t>11</a:t>
            </a:fld>
            <a:endParaRPr lang="zh-CN" altLang="en-US">
              <a:solidFill>
                <a:prstClr val="black"/>
              </a:solidFill>
              <a:latin typeface="等线" panose="02010600030101010101"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t>17</a:t>
            </a:fld>
            <a:endParaRPr lang="zh-CN" altLang="en-US">
              <a:solidFill>
                <a:prstClr val="black"/>
              </a:solidFill>
              <a:latin typeface="等线" panose="02010600030101010101"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14:prism/>
      </p:transition>
    </mc:Choice>
    <mc:Fallback xmlns="">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14:prism/>
      </p:transition>
    </mc:Choice>
    <mc:Fallback xmlns="">
      <p:transition spd="slow"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B21ECA-E04B-41FF-8325-12EF457B43D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B21ECA-E04B-41FF-8325-12EF457B43D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3" Type="http://schemas.openxmlformats.org/officeDocument/2006/relationships/tags" Target="../tags/tag3.xml"/><Relationship Id="rId7" Type="http://schemas.openxmlformats.org/officeDocument/2006/relationships/slideLayout" Target="../slideLayouts/slideLayout1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image" Target="../media/image8.png"/><Relationship Id="rId4" Type="http://schemas.openxmlformats.org/officeDocument/2006/relationships/tags" Target="../tags/tag4.xml"/><Relationship Id="rId9"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6930912" y="1412776"/>
            <a:ext cx="5291455" cy="3936365"/>
          </a:xfrm>
          <a:custGeom>
            <a:avLst/>
            <a:gdLst>
              <a:gd name="connsiteX0" fmla="*/ 0 w 8333"/>
              <a:gd name="connsiteY0" fmla="*/ 0 h 6199"/>
              <a:gd name="connsiteX1" fmla="*/ 8333 w 8333"/>
              <a:gd name="connsiteY1" fmla="*/ 25 h 6199"/>
              <a:gd name="connsiteX2" fmla="*/ 8303 w 8333"/>
              <a:gd name="connsiteY2" fmla="*/ 6190 h 6199"/>
              <a:gd name="connsiteX3" fmla="*/ 0 w 8333"/>
              <a:gd name="connsiteY3" fmla="*/ 6199 h 6199"/>
              <a:gd name="connsiteX4" fmla="*/ 0 w 8333"/>
              <a:gd name="connsiteY4" fmla="*/ 0 h 6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3" h="6199">
                <a:moveTo>
                  <a:pt x="0" y="0"/>
                </a:moveTo>
                <a:lnTo>
                  <a:pt x="8333" y="25"/>
                </a:lnTo>
                <a:lnTo>
                  <a:pt x="8303" y="6190"/>
                </a:lnTo>
                <a:lnTo>
                  <a:pt x="0" y="6199"/>
                </a:lnTo>
                <a:lnTo>
                  <a:pt x="0"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00000000000000000" pitchFamily="2" charset="-122"/>
              <a:ea typeface="方正黑体简体" panose="02000000000000000000" pitchFamily="2" charset="-122"/>
              <a:cs typeface="+mn-ea"/>
              <a:sym typeface="+mn-lt"/>
            </a:endParaRPr>
          </a:p>
        </p:txBody>
      </p:sp>
      <p:sp>
        <p:nvSpPr>
          <p:cNvPr id="4" name="矩形 4"/>
          <p:cNvSpPr/>
          <p:nvPr/>
        </p:nvSpPr>
        <p:spPr>
          <a:xfrm>
            <a:off x="-19050" y="1400077"/>
            <a:ext cx="8611870" cy="3951605"/>
          </a:xfrm>
          <a:custGeom>
            <a:avLst/>
            <a:gdLst>
              <a:gd name="connsiteX0" fmla="*/ 0 w 13562"/>
              <a:gd name="connsiteY0" fmla="*/ 0 h 6223"/>
              <a:gd name="connsiteX1" fmla="*/ 13562 w 13562"/>
              <a:gd name="connsiteY1" fmla="*/ 15 h 6223"/>
              <a:gd name="connsiteX2" fmla="*/ 11003 w 13562"/>
              <a:gd name="connsiteY2" fmla="*/ 6223 h 6223"/>
              <a:gd name="connsiteX3" fmla="*/ 26 w 13562"/>
              <a:gd name="connsiteY3" fmla="*/ 6150 h 6223"/>
              <a:gd name="connsiteX4" fmla="*/ 0 w 13562"/>
              <a:gd name="connsiteY4" fmla="*/ 0 h 6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2" h="6223">
                <a:moveTo>
                  <a:pt x="0" y="0"/>
                </a:moveTo>
                <a:lnTo>
                  <a:pt x="13562" y="15"/>
                </a:lnTo>
                <a:lnTo>
                  <a:pt x="11003" y="6223"/>
                </a:lnTo>
                <a:lnTo>
                  <a:pt x="26" y="6150"/>
                </a:lnTo>
                <a:lnTo>
                  <a:pt x="0" y="0"/>
                </a:lnTo>
                <a:close/>
              </a:path>
            </a:pathLst>
          </a:cu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00000000000000000" pitchFamily="2" charset="-122"/>
              <a:ea typeface="方正黑体简体" panose="02000000000000000000" pitchFamily="2" charset="-122"/>
              <a:cs typeface="+mn-ea"/>
              <a:sym typeface="+mn-lt"/>
            </a:endParaRPr>
          </a:p>
        </p:txBody>
      </p:sp>
      <p:cxnSp>
        <p:nvCxnSpPr>
          <p:cNvPr id="5" name="直接连接符 4"/>
          <p:cNvCxnSpPr/>
          <p:nvPr/>
        </p:nvCxnSpPr>
        <p:spPr>
          <a:xfrm flipH="1">
            <a:off x="6765248" y="3754395"/>
            <a:ext cx="675564" cy="1600335"/>
          </a:xfrm>
          <a:prstGeom prst="line">
            <a:avLst/>
          </a:prstGeom>
          <a:ln w="28575">
            <a:solidFill>
              <a:srgbClr val="FCE1B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826824" y="1394561"/>
            <a:ext cx="1406363" cy="3410961"/>
          </a:xfrm>
          <a:prstGeom prst="line">
            <a:avLst/>
          </a:prstGeom>
          <a:ln w="12700">
            <a:solidFill>
              <a:srgbClr val="FCE1B0"/>
            </a:solidFill>
          </a:ln>
        </p:spPr>
        <p:style>
          <a:lnRef idx="1">
            <a:schemeClr val="accent1"/>
          </a:lnRef>
          <a:fillRef idx="0">
            <a:schemeClr val="accent1"/>
          </a:fillRef>
          <a:effectRef idx="0">
            <a:schemeClr val="accent1"/>
          </a:effectRef>
          <a:fontRef idx="minor">
            <a:schemeClr val="tx1"/>
          </a:fontRef>
        </p:style>
      </p:cxnSp>
      <p:sp>
        <p:nvSpPr>
          <p:cNvPr id="7" name="TextBox 9"/>
          <p:cNvSpPr txBox="1"/>
          <p:nvPr/>
        </p:nvSpPr>
        <p:spPr>
          <a:xfrm>
            <a:off x="302895" y="1583690"/>
            <a:ext cx="6897370" cy="3161030"/>
          </a:xfrm>
          <a:prstGeom prst="rect">
            <a:avLst/>
          </a:prstGeom>
          <a:noFill/>
        </p:spPr>
        <p:txBody>
          <a:bodyPr wrap="square" rtlCol="0">
            <a:spAutoFit/>
          </a:bodyPr>
          <a:lstStyle/>
          <a:p>
            <a:pPr algn="ctr" defTabSz="1219200">
              <a:lnSpc>
                <a:spcPct val="150000"/>
              </a:lnSpc>
            </a:pPr>
            <a:r>
              <a:rPr lang="zh-CN" altLang="en-US" sz="6500" b="1" dirty="0">
                <a:solidFill>
                  <a:prstClr val="white"/>
                </a:solidFill>
                <a:latin typeface="楷体" panose="02010609060101010101" charset="-122"/>
                <a:ea typeface="楷体" panose="02010609060101010101" charset="-122"/>
                <a:cs typeface="微软雅黑" panose="020B0503020204020204" pitchFamily="34" charset="-122"/>
                <a:sym typeface="+mn-lt"/>
              </a:rPr>
              <a:t> 特殊教育概论</a:t>
            </a:r>
          </a:p>
          <a:p>
            <a:pPr algn="ctr" defTabSz="1219200">
              <a:lnSpc>
                <a:spcPct val="150000"/>
              </a:lnSpc>
            </a:pPr>
            <a:r>
              <a:rPr lang="zh-CN" altLang="en-US" sz="4400" b="1" dirty="0">
                <a:solidFill>
                  <a:prstClr val="white"/>
                </a:solidFill>
                <a:latin typeface="楷体" panose="02010609060101010101" charset="-122"/>
                <a:ea typeface="楷体" panose="02010609060101010101" charset="-122"/>
                <a:cs typeface="微软雅黑" panose="020B0503020204020204" pitchFamily="34" charset="-122"/>
                <a:sym typeface="+mn-lt"/>
              </a:rPr>
              <a:t>（第三版）</a:t>
            </a:r>
            <a:endParaRPr lang="zh-CN" altLang="en-US" sz="6500" b="1" dirty="0">
              <a:solidFill>
                <a:prstClr val="white"/>
              </a:solidFill>
              <a:latin typeface="楷体" panose="02010609060101010101" charset="-122"/>
              <a:ea typeface="楷体" panose="02010609060101010101" charset="-122"/>
              <a:cs typeface="微软雅黑" panose="020B0503020204020204" pitchFamily="34" charset="-122"/>
              <a:sym typeface="+mn-lt"/>
            </a:endParaRPr>
          </a:p>
          <a:p>
            <a:pPr algn="ctr" defTabSz="1219200">
              <a:lnSpc>
                <a:spcPct val="150000"/>
              </a:lnSpc>
            </a:pPr>
            <a:r>
              <a:rPr lang="zh-CN" altLang="en-US" sz="2400" b="1" dirty="0">
                <a:solidFill>
                  <a:prstClr val="white"/>
                </a:solidFill>
                <a:latin typeface="楷体" panose="02010609060101010101" charset="-122"/>
                <a:ea typeface="楷体" panose="02010609060101010101" charset="-122"/>
                <a:cs typeface="楷体" panose="02010609060101010101" charset="-122"/>
                <a:sym typeface="+mn-lt"/>
              </a:rPr>
              <a:t>主编 刘春玲</a:t>
            </a:r>
            <a:r>
              <a:rPr lang="en-US" altLang="zh-CN" sz="2400" b="1" dirty="0">
                <a:solidFill>
                  <a:prstClr val="white"/>
                </a:solidFill>
                <a:latin typeface="楷体" panose="02010609060101010101" charset="-122"/>
                <a:ea typeface="楷体" panose="02010609060101010101" charset="-122"/>
                <a:cs typeface="楷体" panose="02010609060101010101" charset="-122"/>
                <a:sym typeface="+mn-lt"/>
              </a:rPr>
              <a:t>  </a:t>
            </a:r>
            <a:r>
              <a:rPr lang="zh-CN" altLang="en-US" sz="2400" b="1" dirty="0">
                <a:solidFill>
                  <a:prstClr val="white"/>
                </a:solidFill>
                <a:latin typeface="楷体" panose="02010609060101010101" charset="-122"/>
                <a:ea typeface="楷体" panose="02010609060101010101" charset="-122"/>
                <a:cs typeface="楷体" panose="02010609060101010101" charset="-122"/>
                <a:sym typeface="+mn-lt"/>
              </a:rPr>
              <a:t>江琴娣</a:t>
            </a:r>
            <a:r>
              <a:rPr lang="en-US" altLang="zh-CN" sz="2400" b="1" dirty="0">
                <a:solidFill>
                  <a:prstClr val="white"/>
                </a:solidFill>
                <a:latin typeface="楷体" panose="02010609060101010101" charset="-122"/>
                <a:ea typeface="楷体" panose="02010609060101010101" charset="-122"/>
                <a:cs typeface="楷体" panose="02010609060101010101" charset="-122"/>
                <a:sym typeface="+mn-lt"/>
              </a:rPr>
              <a:t>  </a:t>
            </a:r>
            <a:r>
              <a:rPr lang="zh-CN" altLang="en-US" sz="2400" b="1" dirty="0">
                <a:solidFill>
                  <a:prstClr val="white"/>
                </a:solidFill>
                <a:latin typeface="楷体" panose="02010609060101010101" charset="-122"/>
                <a:ea typeface="楷体" panose="02010609060101010101" charset="-122"/>
                <a:cs typeface="楷体" panose="02010609060101010101" charset="-122"/>
                <a:sym typeface="+mn-lt"/>
              </a:rPr>
              <a:t>颜廷睿</a:t>
            </a:r>
          </a:p>
        </p:txBody>
      </p:sp>
      <p:grpSp>
        <p:nvGrpSpPr>
          <p:cNvPr id="11" name="组合 10"/>
          <p:cNvGrpSpPr/>
          <p:nvPr/>
        </p:nvGrpSpPr>
        <p:grpSpPr>
          <a:xfrm>
            <a:off x="10199065" y="5814773"/>
            <a:ext cx="1528719" cy="302527"/>
            <a:chOff x="5796136" y="4189567"/>
            <a:chExt cx="1146539" cy="226895"/>
          </a:xfrm>
          <a:effectLst>
            <a:outerShdw blurRad="254000" dist="63500" dir="2700000" algn="tl" rotWithShape="0">
              <a:prstClr val="black">
                <a:alpha val="30000"/>
              </a:prstClr>
            </a:outerShdw>
          </a:effectLst>
        </p:grpSpPr>
        <p:sp>
          <p:nvSpPr>
            <p:cNvPr id="12" name="流程图: 数据 9"/>
            <p:cNvSpPr/>
            <p:nvPr/>
          </p:nvSpPr>
          <p:spPr>
            <a:xfrm>
              <a:off x="579613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3" name="流程图: 数据 9"/>
            <p:cNvSpPr/>
            <p:nvPr/>
          </p:nvSpPr>
          <p:spPr>
            <a:xfrm>
              <a:off x="593750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4" name="流程图: 数据 9"/>
            <p:cNvSpPr/>
            <p:nvPr/>
          </p:nvSpPr>
          <p:spPr>
            <a:xfrm>
              <a:off x="607887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5" name="流程图: 数据 9"/>
            <p:cNvSpPr/>
            <p:nvPr/>
          </p:nvSpPr>
          <p:spPr>
            <a:xfrm>
              <a:off x="622024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6" name="流程图: 数据 9"/>
            <p:cNvSpPr/>
            <p:nvPr/>
          </p:nvSpPr>
          <p:spPr>
            <a:xfrm>
              <a:off x="636161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7" name="流程图: 数据 9"/>
            <p:cNvSpPr/>
            <p:nvPr/>
          </p:nvSpPr>
          <p:spPr>
            <a:xfrm>
              <a:off x="650298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8" name="流程图: 数据 9"/>
            <p:cNvSpPr/>
            <p:nvPr/>
          </p:nvSpPr>
          <p:spPr>
            <a:xfrm>
              <a:off x="664435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9" name="流程图: 数据 9"/>
            <p:cNvSpPr/>
            <p:nvPr/>
          </p:nvSpPr>
          <p:spPr>
            <a:xfrm>
              <a:off x="6785729"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grpSp>
      <p:cxnSp>
        <p:nvCxnSpPr>
          <p:cNvPr id="20" name="直接连接符 19"/>
          <p:cNvCxnSpPr/>
          <p:nvPr/>
        </p:nvCxnSpPr>
        <p:spPr>
          <a:xfrm>
            <a:off x="4794136" y="5961939"/>
            <a:ext cx="5189619" cy="0"/>
          </a:xfrm>
          <a:prstGeom prst="line">
            <a:avLst/>
          </a:prstGeom>
          <a:ln w="38100">
            <a:solidFill>
              <a:srgbClr val="4F4D50"/>
            </a:solidFill>
          </a:ln>
          <a:effectLst>
            <a:outerShdw blurRad="254000" dist="635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sp>
        <p:nvSpPr>
          <p:cNvPr id="28" name="圆角矩形 27"/>
          <p:cNvSpPr/>
          <p:nvPr/>
        </p:nvSpPr>
        <p:spPr>
          <a:xfrm>
            <a:off x="1121410" y="5858510"/>
            <a:ext cx="2914650" cy="438785"/>
          </a:xfrm>
          <a:prstGeom prst="roundRect">
            <a:avLst/>
          </a:prstGeom>
          <a:solidFill>
            <a:sysClr val="window" lastClr="FFFFFF">
              <a:alpha val="70000"/>
            </a:sysClr>
          </a:solidFill>
          <a:ln w="25400" cap="flat" cmpd="sng" algn="ctr">
            <a:noFill/>
            <a:prstDash val="solid"/>
          </a:ln>
          <a:effectLst>
            <a:softEdge rad="63500"/>
          </a:effectLst>
        </p:spPr>
        <p:style>
          <a:lnRef idx="2">
            <a:srgbClr val="629DD1">
              <a:shade val="50000"/>
            </a:srgbClr>
          </a:lnRef>
          <a:fillRef idx="1">
            <a:srgbClr val="629DD1"/>
          </a:fillRef>
          <a:effectRef idx="0">
            <a:srgbClr val="629DD1"/>
          </a:effectRef>
          <a:fontRef idx="minor">
            <a:sysClr val="window" lastClr="FFFFFF"/>
          </a:fontRef>
        </p:style>
        <p:txBody>
          <a:bodyPr rtlCol="0" anchor="ct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r>
              <a:rPr lang="en-US" altLang="zh-CN" dirty="0"/>
              <a:t> </a:t>
            </a:r>
            <a:endParaRPr lang="zh-CN" altLang="en-US" dirty="0"/>
          </a:p>
        </p:txBody>
      </p:sp>
      <p:pic>
        <p:nvPicPr>
          <p:cNvPr id="29" name="图片 28"/>
          <p:cNvPicPr>
            <a:picLocks noChangeAspect="1"/>
          </p:cNvPicPr>
          <p:nvPr/>
        </p:nvPicPr>
        <p:blipFill>
          <a:blip r:embed="rId4"/>
          <a:stretch>
            <a:fillRect/>
          </a:stretch>
        </p:blipFill>
        <p:spPr>
          <a:xfrm>
            <a:off x="1171575" y="5869305"/>
            <a:ext cx="2699385" cy="41973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par>
                                <p:cTn id="17" presetID="2" presetClass="entr" presetSubtype="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7"/>
                                        </p:tgtEl>
                                        <p:attrNameLst>
                                          <p:attrName>ppt_y</p:attrName>
                                        </p:attrNameLst>
                                      </p:cBhvr>
                                      <p:tavLst>
                                        <p:tav tm="0">
                                          <p:val>
                                            <p:strVal val="#ppt_y"/>
                                          </p:val>
                                        </p:tav>
                                        <p:tav tm="100000">
                                          <p:val>
                                            <p:strVal val="#ppt_y"/>
                                          </p:val>
                                        </p:tav>
                                      </p:tavLst>
                                    </p:anim>
                                    <p:anim calcmode="lin" valueType="num">
                                      <p:cBhvr>
                                        <p:cTn id="2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融合教育概述</a:t>
            </a:r>
          </a:p>
        </p:txBody>
      </p:sp>
      <p:sp>
        <p:nvSpPr>
          <p:cNvPr id="100" name="文本框 99"/>
          <p:cNvSpPr txBox="1"/>
          <p:nvPr/>
        </p:nvSpPr>
        <p:spPr>
          <a:xfrm>
            <a:off x="970915" y="1210310"/>
            <a:ext cx="10483850" cy="5908040"/>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融合教育的发展</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自</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1994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年在西班牙萨拉曼卡召开</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世界特殊需要教育大会</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至今已三十余年，融合教育的原则在大会的宣言中得以体现，它关注所有的学习者，特别关注那些传统上被排斥于教育机会之外的学习者。这一理念已逐步在世界各国得到推广，并基于此制定了相应的法律政策。</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在意大利，有数据显示，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2010—2011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年间，全意大利该学年义务教育阶段（</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6—16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岁）共有特殊学生</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189563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人，在融合环境下就读的特殊学生有</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187728</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人，占特殊学生总数的</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99.03%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。另外在加拿大、西班牙、南非、印度等国家，或者是出于提高教育质量的需要，或者是出于提高残疾儿童入学率的要求，融合教育成为各国提高教育系统工作效率的核心与改革方向。</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p>
          <a:p>
            <a:pPr>
              <a:lnSpc>
                <a:spcPct val="150000"/>
              </a:lnSpc>
            </a:pP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614666" y="1600730"/>
            <a:ext cx="4295775" cy="1322070"/>
          </a:xfrm>
          <a:prstGeom prst="rect">
            <a:avLst/>
          </a:prstGeom>
          <a:noFill/>
        </p:spPr>
        <p:txBody>
          <a:bodyPr wrap="none" rtlCol="0">
            <a:spAutoFit/>
          </a:bodyPr>
          <a:lstStyle/>
          <a:p>
            <a:pPr algn="ctr" defTabSz="1219200"/>
            <a:r>
              <a:rPr lang="en-US" altLang="zh-CN" sz="8000" dirty="0">
                <a:solidFill>
                  <a:srgbClr val="E1E0D8"/>
                </a:solidFill>
                <a:latin typeface="方正黑体简体" panose="02000000000000000000" pitchFamily="2" charset="-122"/>
                <a:ea typeface="方正黑体简体" panose="02000000000000000000" pitchFamily="2" charset="-122"/>
                <a:cs typeface="+mn-ea"/>
                <a:sym typeface="+mn-lt"/>
              </a:rPr>
              <a:t>PART 02</a:t>
            </a:r>
            <a:endParaRPr lang="zh-CN" altLang="en-US" sz="8000" dirty="0">
              <a:solidFill>
                <a:srgbClr val="E1E0D8"/>
              </a:solidFill>
              <a:latin typeface="方正黑体简体" panose="02000000000000000000" pitchFamily="2" charset="-122"/>
              <a:ea typeface="方正黑体简体" panose="02000000000000000000" pitchFamily="2" charset="-122"/>
              <a:cs typeface="+mn-ea"/>
              <a:sym typeface="+mn-lt"/>
            </a:endParaRPr>
          </a:p>
        </p:txBody>
      </p:sp>
      <p:sp>
        <p:nvSpPr>
          <p:cNvPr id="11" name="TextBox 7"/>
          <p:cNvSpPr txBox="1"/>
          <p:nvPr/>
        </p:nvSpPr>
        <p:spPr>
          <a:xfrm>
            <a:off x="316844" y="2432315"/>
            <a:ext cx="7203838" cy="1568450"/>
          </a:xfrm>
          <a:prstGeom prst="rect">
            <a:avLst/>
          </a:prstGeom>
          <a:noFill/>
        </p:spPr>
        <p:txBody>
          <a:bodyPr wrap="square" rtlCol="0">
            <a:spAutoFit/>
          </a:bodyPr>
          <a:lstStyle/>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第二节</a:t>
            </a:r>
            <a:endParaRPr lang="en-US" altLang="zh-CN" sz="4800" b="1" dirty="0">
              <a:solidFill>
                <a:srgbClr val="4F4D50"/>
              </a:solidFill>
              <a:latin typeface="方正黑体简体" panose="02000000000000000000" pitchFamily="2" charset="-122"/>
              <a:ea typeface="方正黑体简体" panose="02000000000000000000" pitchFamily="2" charset="-122"/>
              <a:cs typeface="+mn-ea"/>
              <a:sym typeface="+mn-lt"/>
            </a:endParaRPr>
          </a:p>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随班就读概述</a:t>
            </a:r>
          </a:p>
        </p:txBody>
      </p:sp>
      <p:sp>
        <p:nvSpPr>
          <p:cNvPr id="13" name="TextBox 6"/>
          <p:cNvSpPr txBox="1"/>
          <p:nvPr/>
        </p:nvSpPr>
        <p:spPr>
          <a:xfrm>
            <a:off x="9701984" y="2168473"/>
            <a:ext cx="2072640" cy="2646045"/>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rPr>
              <a:t>02</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随班就读概述</a:t>
            </a:r>
          </a:p>
        </p:txBody>
      </p:sp>
      <p:sp>
        <p:nvSpPr>
          <p:cNvPr id="100" name="文本框 99"/>
          <p:cNvSpPr txBox="1"/>
          <p:nvPr/>
        </p:nvSpPr>
        <p:spPr>
          <a:xfrm>
            <a:off x="970915" y="1210310"/>
            <a:ext cx="10483850" cy="3646170"/>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一、 随班就读的概念</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目前，在理论界，我国对融合教育基本持肯定态度。对融合教育的接受与实施，主要体现于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随班就读</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教育理论与实践。随班就读，顾名思义，是把特殊儿童安置在普通学校的普通班级里，让他们和正常儿童一起接受教育。随班就读是一种在普通教育机构中对特殊学生实施教育的形式。它不是把特殊儿童简单地放在普通班级里，而是要创造条件，为特殊儿童提供适宜的教育。</a:t>
            </a:r>
          </a:p>
          <a:p>
            <a:pPr>
              <a:lnSpc>
                <a:spcPct val="150000"/>
              </a:lnSpc>
            </a:pP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随班就读概述</a:t>
            </a:r>
          </a:p>
        </p:txBody>
      </p:sp>
      <p:sp>
        <p:nvSpPr>
          <p:cNvPr id="100" name="文本框 99"/>
          <p:cNvSpPr txBox="1"/>
          <p:nvPr/>
        </p:nvSpPr>
        <p:spPr>
          <a:xfrm>
            <a:off x="970915" y="1210310"/>
            <a:ext cx="10483850" cy="5100320"/>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二、 随班就读的产生与发展</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随班就读的产生</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尽管</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世纪</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80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年代之前随班就读没有被正式提出，但残疾学生在普通学校就读的现象在中国早已存在。</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1948</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年出版的《第二次中国教育年鉴》中就记载了盲人罗福鑫在普通大学毕业的事例。很多学校出于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教育</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中的良心，不忍把残疾儿童拒之于门外，便在体制外偷偷地收容了残疾学生，这些学生被称为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编外就读生</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或</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地下学生</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尽管这些自发地、尝试性的实践没有得到国家的认可，也没有得到相关理论的指导，但它们却是中国随后随班就读运动的萌芽。</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在山西襄垣和长治等县市教育局的帮助下，</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金钥匙工程</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成功地帮助了</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名失学在家的盲童进入当地的普通学校就读，体验到了随班就读的益处。</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随班就读概述</a:t>
            </a:r>
          </a:p>
        </p:txBody>
      </p:sp>
      <p:sp>
        <p:nvSpPr>
          <p:cNvPr id="100" name="文本框 99"/>
          <p:cNvSpPr txBox="1"/>
          <p:nvPr/>
        </p:nvSpPr>
        <p:spPr>
          <a:xfrm>
            <a:off x="970915" y="918210"/>
            <a:ext cx="10483850" cy="5908040"/>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随班就读的发展</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我国大陆地区随班就读工作开展至今取得了较大的成就，主要表现在：提高了残疾儿童少年义务教育入学率，根据教育部统计数据，</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2022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年全国特殊教育在校生</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91.85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万人，其中义务教育阶段特殊教育在校生</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89.95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万人，随班就读在校生</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46.22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万人，占义务教育阶段特殊教育在校生</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51.4%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但在发展过程中以及未来也面临着各种问题，主要是：随班就读教育教学质量偏低是普遍存在的问题，已成为我国随班就读教育继续发展的瓶颈；长期以来，支持保障体系的缺乏造成了在随班就读工作管理过程中的随意性，没有形成有效的管理体制，严重制约了随班就读工作的持续发展；传统的随班就读以智力残疾、视力残疾以及听力残疾等三类残疾儿童少年为主要服务对象，但普通学校中还有一部分这样的学生，他们不属于残疾的范畴，但可能因多动、情绪行为问题、学习障碍、病弱甚或超常等而产生了特殊教育的需求。因此，要解决随班就读如何让残障儿童得到公平教育的问题，还需予以研究，加强实践。</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随班就读概述</a:t>
            </a:r>
          </a:p>
        </p:txBody>
      </p:sp>
      <p:sp>
        <p:nvSpPr>
          <p:cNvPr id="100" name="文本框 99"/>
          <p:cNvSpPr txBox="1"/>
          <p:nvPr/>
        </p:nvSpPr>
        <p:spPr>
          <a:xfrm>
            <a:off x="970915" y="1210310"/>
            <a:ext cx="10483850" cy="5100320"/>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三、 随班就读学生的安置与管理</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随班就读学生的安置</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随班就读学生安置的原则包括：第一，科学评估。第二，就近入学。第三，区（县）教育部门负责规划。第四，学校接收服务区的儿童入学。第五，改选适合的安置。</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随班就读形式有多种，主要形式有以下三种：第一，完全的随班就读。第二，辅以咨询辅导服务的随班就读。第三，配有资源教室的随班就读。</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随班就读的管理</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教育部的领导下，由各级教育行政部门对随班就读工作进行管理。管理的层次主要体现在这三个层次中，即教育行政管理、学校管理和班级管理。在教育行政管理方面主要有四个环节：一是市、县（区）、校三级管理网络。</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0">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随班就读概述</a:t>
            </a:r>
          </a:p>
        </p:txBody>
      </p:sp>
      <p:sp>
        <p:nvSpPr>
          <p:cNvPr id="100" name="文本框 99"/>
          <p:cNvSpPr txBox="1"/>
          <p:nvPr/>
        </p:nvSpPr>
        <p:spPr>
          <a:xfrm>
            <a:off x="970915" y="1210310"/>
            <a:ext cx="10483850" cy="4130675"/>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四、 随班就读的作用</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随班就读作为有特殊教育需要学生接受教育的一种形式，可以在各级学校施行，但对学前教育和义务教育阶段尤为重要，因为这是人生的入学准备和接受基础教育时期。随班就读的作用主要表现在以下几个方面。</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随班就读是投资少、见效快，有利于国家普及残障儿童义务教育的一种安置形式</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改变了主流社会对于残疾的态度与观念，促进了社会各界对于残障的理解与接纳</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有助于残障儿童的学业发展与身心健康发展</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促进传统学校进行变革，转变办学方式</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0">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610221" y="1600730"/>
            <a:ext cx="4304665" cy="1322070"/>
          </a:xfrm>
          <a:prstGeom prst="rect">
            <a:avLst/>
          </a:prstGeom>
          <a:noFill/>
        </p:spPr>
        <p:txBody>
          <a:bodyPr wrap="none" rtlCol="0">
            <a:spAutoFit/>
          </a:bodyPr>
          <a:lstStyle/>
          <a:p>
            <a:pPr algn="ctr" defTabSz="1219200"/>
            <a:r>
              <a:rPr lang="en-US" altLang="zh-CN" sz="8000" dirty="0">
                <a:solidFill>
                  <a:srgbClr val="E1E0D8"/>
                </a:solidFill>
                <a:latin typeface="方正黑体简体" panose="02000000000000000000" pitchFamily="2" charset="-122"/>
                <a:ea typeface="方正黑体简体" panose="02000000000000000000" pitchFamily="2" charset="-122"/>
                <a:cs typeface="+mn-ea"/>
                <a:sym typeface="+mn-lt"/>
              </a:rPr>
              <a:t>PART 03</a:t>
            </a:r>
            <a:endParaRPr lang="zh-CN" altLang="en-US" sz="8000" dirty="0">
              <a:solidFill>
                <a:srgbClr val="E1E0D8"/>
              </a:solidFill>
              <a:latin typeface="方正黑体简体" panose="02000000000000000000" pitchFamily="2" charset="-122"/>
              <a:ea typeface="方正黑体简体" panose="02000000000000000000" pitchFamily="2" charset="-122"/>
              <a:cs typeface="+mn-ea"/>
              <a:sym typeface="+mn-lt"/>
            </a:endParaRPr>
          </a:p>
        </p:txBody>
      </p:sp>
      <p:sp>
        <p:nvSpPr>
          <p:cNvPr id="11" name="TextBox 7"/>
          <p:cNvSpPr txBox="1"/>
          <p:nvPr/>
        </p:nvSpPr>
        <p:spPr>
          <a:xfrm>
            <a:off x="316844" y="2432315"/>
            <a:ext cx="7203838" cy="1568450"/>
          </a:xfrm>
          <a:prstGeom prst="rect">
            <a:avLst/>
          </a:prstGeom>
          <a:noFill/>
        </p:spPr>
        <p:txBody>
          <a:bodyPr wrap="square" rtlCol="0">
            <a:spAutoFit/>
          </a:bodyPr>
          <a:lstStyle/>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第三节</a:t>
            </a:r>
            <a:endParaRPr lang="en-US" altLang="zh-CN" sz="4800" b="1" dirty="0">
              <a:solidFill>
                <a:srgbClr val="4F4D50"/>
              </a:solidFill>
              <a:latin typeface="方正黑体简体" panose="02000000000000000000" pitchFamily="2" charset="-122"/>
              <a:ea typeface="方正黑体简体" panose="02000000000000000000" pitchFamily="2" charset="-122"/>
              <a:cs typeface="+mn-ea"/>
              <a:sym typeface="+mn-lt"/>
            </a:endParaRPr>
          </a:p>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融合教育的支持形式</a:t>
            </a:r>
          </a:p>
        </p:txBody>
      </p:sp>
      <p:sp>
        <p:nvSpPr>
          <p:cNvPr id="13" name="TextBox 6"/>
          <p:cNvSpPr txBox="1"/>
          <p:nvPr/>
        </p:nvSpPr>
        <p:spPr>
          <a:xfrm>
            <a:off x="9701984" y="2168473"/>
            <a:ext cx="2139950" cy="2646045"/>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rPr>
              <a:t>03</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第三节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融合教育的支持形式</a:t>
            </a:r>
          </a:p>
        </p:txBody>
      </p:sp>
      <p:sp>
        <p:nvSpPr>
          <p:cNvPr id="100" name="文本框 99"/>
          <p:cNvSpPr txBox="1"/>
          <p:nvPr/>
        </p:nvSpPr>
        <p:spPr>
          <a:xfrm>
            <a:off x="970915" y="1210310"/>
            <a:ext cx="10483850" cy="3102516"/>
          </a:xfrm>
          <a:prstGeom prst="rect">
            <a:avLst/>
          </a:prstGeom>
          <a:noFill/>
          <a:ln w="9525">
            <a:noFill/>
          </a:ln>
        </p:spPr>
        <p:txBody>
          <a:bodyPr wrap="square">
            <a:spAutoFit/>
          </a:bodyPr>
          <a:lstStyle/>
          <a:p>
            <a:pPr algn="l">
              <a:lnSpc>
                <a:spcPct val="150000"/>
              </a:lnSpc>
              <a:buClrTx/>
              <a:buSzTx/>
              <a:buFontTx/>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一、 巡回指导</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巡回指导是指组织专家队伍，从一个学校到另一个学校开展评估、提供咨询、提供材料，甚至做一些直接教学的活动。巡回指导可以定位在不同层次之上，可以建在一个特定的行政区、社区或学区里。巡回指导服务特别适合处境不利及困难学生相对集中的地区。巡回指导服务也可以与少量的普通学校建立密切的工作关系。</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294586493"/>
      </p:ext>
    </p:extLst>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第三节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融合教育的支持形式</a:t>
            </a:r>
          </a:p>
        </p:txBody>
      </p:sp>
      <p:sp>
        <p:nvSpPr>
          <p:cNvPr id="100" name="文本框 99"/>
          <p:cNvSpPr txBox="1"/>
          <p:nvPr/>
        </p:nvSpPr>
        <p:spPr>
          <a:xfrm>
            <a:off x="970915" y="1210310"/>
            <a:ext cx="10483850" cy="3102516"/>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二、 资源中心</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一些国家选择建立资源中心作为每个行政区专家团队的基地。资源中心一般开展以下工作：行为评估、提供建议、为教师和家长提供咨询和支持、帮助教师专业发展、帮助家庭训练并增强家长对残疾的认识；提供特殊材料和设备；帮助寻找地区或国家层次的更专业的中心以及提供更大范围的服务；从事一些有限的直接教学。</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4"/>
          <p:cNvPicPr>
            <a:picLocks noGrp="1" noChangeAspect="1"/>
          </p:cNvPicPr>
          <p:nvPr/>
        </p:nvPicPr>
        <p:blipFill>
          <a:blip r:embed="rId3" cstate="print">
            <a:lum bright="24000"/>
            <a:extLst>
              <a:ext uri="{28A0092B-C50C-407E-A947-70E740481C1C}">
                <a14:useLocalDpi xmlns:a14="http://schemas.microsoft.com/office/drawing/2010/main" val="0"/>
              </a:ext>
            </a:extLst>
          </a:blip>
          <a:srcRect l="15719" r="15719"/>
          <a:stretch>
            <a:fillRect/>
          </a:stretch>
        </p:blipFill>
        <p:spPr>
          <a:xfrm>
            <a:off x="0" y="0"/>
            <a:ext cx="7059930" cy="6864350"/>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pic>
      <p:pic>
        <p:nvPicPr>
          <p:cNvPr id="13" name="图片占位符 4"/>
          <p:cNvPicPr>
            <a:picLocks noGrp="1" noChangeAspect="1"/>
          </p:cNvPicPr>
          <p:nvPr/>
        </p:nvPicPr>
        <p:blipFill>
          <a:blip r:embed="rId3" cstate="print">
            <a:lum bright="24000"/>
            <a:extLst>
              <a:ext uri="{28A0092B-C50C-407E-A947-70E740481C1C}">
                <a14:useLocalDpi xmlns:a14="http://schemas.microsoft.com/office/drawing/2010/main" val="0"/>
              </a:ext>
            </a:extLst>
          </a:blip>
          <a:srcRect l="34269" r="15719"/>
          <a:stretch>
            <a:fillRect/>
          </a:stretch>
        </p:blipFill>
        <p:spPr>
          <a:xfrm flipH="1">
            <a:off x="7059930" y="-3175"/>
            <a:ext cx="5149850" cy="6864350"/>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pic>
      <p:sp>
        <p:nvSpPr>
          <p:cNvPr id="14" name="矩形 13"/>
          <p:cNvSpPr/>
          <p:nvPr/>
        </p:nvSpPr>
        <p:spPr>
          <a:xfrm>
            <a:off x="635" y="-3810"/>
            <a:ext cx="12208510" cy="6880860"/>
          </a:xfrm>
          <a:prstGeom prst="rect">
            <a:avLst/>
          </a:prstGeom>
          <a:solidFill>
            <a:srgbClr val="88745B">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78915" y="802640"/>
            <a:ext cx="9251950" cy="527304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方正黑体简体" panose="02000000000000000000" pitchFamily="2" charset="-122"/>
              <a:ea typeface="方正黑体简体" panose="02000000000000000000" pitchFamily="2" charset="-122"/>
              <a:sym typeface="方正黑体简体" panose="02000000000000000000" pitchFamily="2" charset="-122"/>
            </a:endParaRPr>
          </a:p>
        </p:txBody>
      </p:sp>
      <p:sp>
        <p:nvSpPr>
          <p:cNvPr id="10" name="矩形 9"/>
          <p:cNvSpPr/>
          <p:nvPr/>
        </p:nvSpPr>
        <p:spPr>
          <a:xfrm>
            <a:off x="1746568" y="1057275"/>
            <a:ext cx="8716645" cy="4763770"/>
          </a:xfrm>
          <a:prstGeom prst="rect">
            <a:avLst/>
          </a:prstGeom>
          <a:noFill/>
          <a:ln>
            <a:solidFill>
              <a:srgbClr val="8874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方正黑体简体" panose="02000000000000000000" pitchFamily="2" charset="-122"/>
              <a:ea typeface="方正黑体简体" panose="02000000000000000000" pitchFamily="2" charset="-122"/>
              <a:sym typeface="方正黑体简体" panose="02000000000000000000" pitchFamily="2" charset="-122"/>
            </a:endParaRPr>
          </a:p>
        </p:txBody>
      </p:sp>
      <p:pic>
        <p:nvPicPr>
          <p:cNvPr id="18" name="图片占位符 4"/>
          <p:cNvPicPr>
            <a:picLocks noGrp="1" noChangeAspect="1"/>
          </p:cNvPicPr>
          <p:nvPr/>
        </p:nvPicPr>
        <p:blipFill>
          <a:blip r:embed="rId4" cstate="print">
            <a:extLst>
              <a:ext uri="{28A0092B-C50C-407E-A947-70E740481C1C}">
                <a14:useLocalDpi xmlns:a14="http://schemas.microsoft.com/office/drawing/2010/main" val="0"/>
              </a:ext>
            </a:extLst>
          </a:blip>
          <a:srcRect l="16873" t="42" r="16507"/>
          <a:stretch>
            <a:fillRect/>
          </a:stretch>
        </p:blipFill>
        <p:spPr>
          <a:xfrm>
            <a:off x="5384483" y="1546860"/>
            <a:ext cx="1440815" cy="1440815"/>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2366" h="2366">
                <a:moveTo>
                  <a:pt x="1183" y="0"/>
                </a:moveTo>
                <a:cubicBezTo>
                  <a:pt x="1836" y="0"/>
                  <a:pt x="2366" y="530"/>
                  <a:pt x="2366" y="1183"/>
                </a:cubicBezTo>
                <a:cubicBezTo>
                  <a:pt x="2366" y="1836"/>
                  <a:pt x="1836" y="2366"/>
                  <a:pt x="1183" y="2366"/>
                </a:cubicBezTo>
                <a:cubicBezTo>
                  <a:pt x="530" y="2366"/>
                  <a:pt x="0" y="1836"/>
                  <a:pt x="0" y="1183"/>
                </a:cubicBezTo>
                <a:cubicBezTo>
                  <a:pt x="0" y="530"/>
                  <a:pt x="530" y="0"/>
                  <a:pt x="1183" y="0"/>
                </a:cubicBezTo>
                <a:close/>
              </a:path>
            </a:pathLst>
          </a:custGeom>
          <a:pattFill prst="ltUpDiag">
            <a:fgClr>
              <a:schemeClr val="bg1">
                <a:lumMod val="75000"/>
              </a:schemeClr>
            </a:fgClr>
            <a:bgClr>
              <a:schemeClr val="bg1">
                <a:lumMod val="95000"/>
              </a:schemeClr>
            </a:bgClr>
          </a:pattFill>
          <a:effectLst>
            <a:outerShdw blurRad="50800" dist="38100" dir="2700000" algn="tl" rotWithShape="0">
              <a:prstClr val="black">
                <a:alpha val="40000"/>
              </a:prstClr>
            </a:outerShdw>
          </a:effectLst>
        </p:spPr>
      </p:pic>
      <p:sp>
        <p:nvSpPr>
          <p:cNvPr id="7" name="文本框 6"/>
          <p:cNvSpPr txBox="1"/>
          <p:nvPr/>
        </p:nvSpPr>
        <p:spPr>
          <a:xfrm>
            <a:off x="1746250" y="3115310"/>
            <a:ext cx="8717280" cy="2168525"/>
          </a:xfrm>
          <a:prstGeom prst="rect">
            <a:avLst/>
          </a:prstGeom>
          <a:noFill/>
        </p:spPr>
        <p:txBody>
          <a:bodyPr wrap="square" rtlCol="0">
            <a:spAutoFit/>
          </a:bodyPr>
          <a:lstStyle/>
          <a:p>
            <a:pPr algn="ctr" fontAlgn="auto">
              <a:lnSpc>
                <a:spcPct val="150000"/>
              </a:lnSpc>
            </a:pPr>
            <a:r>
              <a:rPr lang="zh-CN" altLang="en-US" sz="4500" b="1" dirty="0">
                <a:solidFill>
                  <a:srgbClr val="88745B"/>
                </a:solidFill>
                <a:latin typeface="微软雅黑" panose="020B0503020204020204" pitchFamily="34" charset="-122"/>
                <a:ea typeface="微软雅黑" panose="020B0503020204020204" pitchFamily="34" charset="-122"/>
              </a:rPr>
              <a:t>第二章</a:t>
            </a:r>
          </a:p>
          <a:p>
            <a:pPr algn="ctr" fontAlgn="auto">
              <a:lnSpc>
                <a:spcPct val="150000"/>
              </a:lnSpc>
            </a:pPr>
            <a:r>
              <a:rPr lang="zh-CN" altLang="en-US" sz="4500" b="1" dirty="0">
                <a:solidFill>
                  <a:schemeClr val="tx1"/>
                </a:solidFill>
                <a:latin typeface="微软雅黑" panose="020B0503020204020204" pitchFamily="34" charset="-122"/>
                <a:ea typeface="微软雅黑" panose="020B0503020204020204" pitchFamily="34" charset="-122"/>
                <a:cs typeface="+mn-ea"/>
                <a:sym typeface="+mn-lt"/>
              </a:rPr>
              <a:t>融合教育</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第三节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融合教育的支持形式</a:t>
            </a:r>
          </a:p>
        </p:txBody>
      </p:sp>
      <p:sp>
        <p:nvSpPr>
          <p:cNvPr id="100" name="文本框 99"/>
          <p:cNvSpPr txBox="1"/>
          <p:nvPr/>
        </p:nvSpPr>
        <p:spPr>
          <a:xfrm>
            <a:off x="970915" y="1210310"/>
            <a:ext cx="10483850" cy="4615815"/>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三、 资源教室方案</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资源教室方案是提供一部分时间的支持性特殊教育设施，这种教育服务的提供，通常以普通教育一般的课程为基础，其服务对象为就读于普通班级，而在学业或行为上需要特殊协助的学生，其目的是为学生及教师提供教学的支援，以便这些学生能继续留在普通班级，并在学业或情意方面获得充分的发展。也就是说，资源教室方案是一种教育措施，接受辅导的特殊学生大部分时间在普通班级学习一般课程，部分时间到资源教室接受资源教师或特殊教育人员的指导。通过这种安排，特殊学生的潜能可有最大限度的发挥，缺陷得到及时补偿，同时发展了社会适应能力，使其得以在普通班级顺利就读。</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第三节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融合教育的支持形式</a:t>
            </a:r>
          </a:p>
        </p:txBody>
      </p:sp>
      <p:sp>
        <p:nvSpPr>
          <p:cNvPr id="100" name="文本框 99"/>
          <p:cNvSpPr txBox="1"/>
          <p:nvPr/>
        </p:nvSpPr>
        <p:spPr>
          <a:xfrm>
            <a:off x="970915" y="1210310"/>
            <a:ext cx="10483850" cy="4615815"/>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四、 融合教育课程设计策略</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课程调整</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融合教育课程调整是将普通教育和特殊教育的课程理念进行相容的过程，是一种既兼顾学生的学业发展，又兼顾其功能发展的弹性处理方式。课程调整强调根据特殊学生的能力和需要灵活增加和减少普通教育课程内容，增加范畴可如增加难度、深度、广度，减少范畴则可降低难度、简化要求、减少内容等，以此体现课程调整程度的层次性。</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维持不变（</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调适（</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修改（</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替代</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学习通用设计</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学习通用设计是一种在课程的目标、方法、材料和评估等方面进行灵活设计以满足融合班级内所有学生多样化需求的课程设计框架。</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3"/>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第三节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融合教育的支持形式</a:t>
            </a:r>
          </a:p>
        </p:txBody>
      </p:sp>
      <p:sp>
        <p:nvSpPr>
          <p:cNvPr id="100" name="文本框 99"/>
          <p:cNvSpPr txBox="1"/>
          <p:nvPr/>
        </p:nvSpPr>
        <p:spPr>
          <a:xfrm>
            <a:off x="970915" y="1210310"/>
            <a:ext cx="10483850" cy="5100320"/>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五、 差异教学</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差异教学作为融合教育的有效教学方式得到了广泛的推广与应用，差异教学的理念也已拓展到了课程设计、教材开发和教学环境设计等各个领域。差异教学是教师针对学生独特的教育需要所作出的教学反应；在差异教学中，教师根据学生的准备水平、认知能力、学习兴趣和风格主动设计和实施多种形式的教学内容、教学过程与教学成果。其核心理念是：教师要对作为个体的学生的差异作出灵活性反应，通过多渠道、多路径的课程与教学调整来为不同能力层次的残疾学生和其他有特殊需要的学生提供更高程度的课程准入与教学融合，塑造个性化的学生，最大程度地实现他们的潜力。</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具体而言，融合课堂中差异教学的</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差异化</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主要体现在以下三个方面：</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教学内容的差异化</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教学过程的差异化</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教学成果的差异化</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35830" y="0"/>
            <a:ext cx="7488555" cy="6874510"/>
          </a:xfrm>
          <a:prstGeom prst="rect">
            <a:avLst/>
          </a:pr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1219200">
              <a:buClrTx/>
              <a:buSzTx/>
              <a:buFontTx/>
            </a:pPr>
            <a:endParaRPr lang="zh-CN" altLang="en-US" sz="2400" dirty="0">
              <a:solidFill>
                <a:prstClr val="white"/>
              </a:solidFill>
              <a:latin typeface="方正黑体简体" panose="02000000000000000000" pitchFamily="2" charset="-122"/>
              <a:ea typeface="方正黑体简体" panose="02000000000000000000" pitchFamily="2" charset="-122"/>
              <a:cs typeface="+mn-ea"/>
              <a:sym typeface="+mn-ea"/>
            </a:endParaRPr>
          </a:p>
        </p:txBody>
      </p:sp>
      <p:pic>
        <p:nvPicPr>
          <p:cNvPr id="2051" name="Picture 3" descr="E:\LJR\JZ\PPT\01-融资计划\02-切图\矩形 2.png"/>
          <p:cNvPicPr>
            <a:picLocks noChangeAspect="1" noChangeArrowheads="1"/>
          </p:cNvPicPr>
          <p:nvPr/>
        </p:nvPicPr>
        <p:blipFill>
          <a:blip r:embed="rId9" cstate="print"/>
          <a:srcRect/>
          <a:stretch>
            <a:fillRect/>
          </a:stretch>
        </p:blipFill>
        <p:spPr bwMode="auto">
          <a:xfrm>
            <a:off x="4521200" y="384175"/>
            <a:ext cx="7336790" cy="6309360"/>
          </a:xfrm>
          <a:prstGeom prst="rect">
            <a:avLst/>
          </a:prstGeom>
          <a:noFill/>
        </p:spPr>
      </p:pic>
      <p:pic>
        <p:nvPicPr>
          <p:cNvPr id="2050" name="Picture 2" descr="E:\LJR\JZ\PPT\01-融资计划\02-切图\dsfdsf.png"/>
          <p:cNvPicPr>
            <a:picLocks noChangeAspect="1" noChangeArrowheads="1"/>
          </p:cNvPicPr>
          <p:nvPr/>
        </p:nvPicPr>
        <p:blipFill>
          <a:blip r:embed="rId10" cstate="print"/>
          <a:srcRect/>
          <a:stretch>
            <a:fillRect/>
          </a:stretch>
        </p:blipFill>
        <p:spPr bwMode="auto">
          <a:xfrm>
            <a:off x="0" y="0"/>
            <a:ext cx="7632171" cy="6875339"/>
          </a:xfrm>
          <a:prstGeom prst="rect">
            <a:avLst/>
          </a:prstGeom>
          <a:noFill/>
        </p:spPr>
      </p:pic>
      <p:sp>
        <p:nvSpPr>
          <p:cNvPr id="7" name="TextBox 6"/>
          <p:cNvSpPr txBox="1"/>
          <p:nvPr/>
        </p:nvSpPr>
        <p:spPr>
          <a:xfrm>
            <a:off x="589838" y="2194643"/>
            <a:ext cx="5048250" cy="1168400"/>
          </a:xfrm>
          <a:prstGeom prst="rect">
            <a:avLst/>
          </a:prstGeom>
          <a:noFill/>
        </p:spPr>
        <p:txBody>
          <a:bodyPr wrap="none" rtlCol="0">
            <a:spAutoFit/>
          </a:bodyPr>
          <a:lstStyle/>
          <a:p>
            <a:pPr defTabSz="1219200"/>
            <a:r>
              <a:rPr lang="en-US" altLang="zh-CN" sz="7000" dirty="0">
                <a:solidFill>
                  <a:srgbClr val="E1E0D8"/>
                </a:solidFill>
                <a:latin typeface="方正黑体简体" panose="02000000000000000000" pitchFamily="2" charset="-122"/>
                <a:ea typeface="方正黑体简体" panose="02000000000000000000" pitchFamily="2" charset="-122"/>
                <a:cs typeface="+mn-ea"/>
                <a:sym typeface="+mn-lt"/>
              </a:rPr>
              <a:t>CONTENTS</a:t>
            </a:r>
            <a:endParaRPr lang="zh-CN" altLang="en-US" sz="7000" dirty="0">
              <a:solidFill>
                <a:srgbClr val="E1E0D8"/>
              </a:solidFill>
              <a:latin typeface="方正黑体简体" panose="02000000000000000000" pitchFamily="2" charset="-122"/>
              <a:ea typeface="方正黑体简体" panose="02000000000000000000" pitchFamily="2" charset="-122"/>
              <a:cs typeface="+mn-ea"/>
              <a:sym typeface="+mn-lt"/>
            </a:endParaRPr>
          </a:p>
        </p:txBody>
      </p:sp>
      <p:sp>
        <p:nvSpPr>
          <p:cNvPr id="8" name="TextBox 7"/>
          <p:cNvSpPr txBox="1"/>
          <p:nvPr/>
        </p:nvSpPr>
        <p:spPr>
          <a:xfrm>
            <a:off x="2329133" y="2978681"/>
            <a:ext cx="1569660" cy="923330"/>
          </a:xfrm>
          <a:prstGeom prst="rect">
            <a:avLst/>
          </a:prstGeom>
          <a:noFill/>
        </p:spPr>
        <p:txBody>
          <a:bodyPr wrap="none" rtlCol="0">
            <a:spAutoFit/>
          </a:bodyPr>
          <a:lstStyle/>
          <a:p>
            <a:pPr defTabSz="1219200"/>
            <a:r>
              <a:rPr lang="zh-CN" altLang="en-US" sz="5400" dirty="0">
                <a:solidFill>
                  <a:srgbClr val="4F4D50"/>
                </a:solidFill>
                <a:latin typeface="方正黑体简体" panose="02000000000000000000" pitchFamily="2" charset="-122"/>
                <a:ea typeface="方正黑体简体" panose="02000000000000000000" pitchFamily="2" charset="-122"/>
                <a:cs typeface="+mn-ea"/>
                <a:sym typeface="+mn-lt"/>
              </a:rPr>
              <a:t>目录</a:t>
            </a:r>
            <a:endParaRPr lang="en-US" altLang="zh-CN" sz="5400" dirty="0">
              <a:solidFill>
                <a:srgbClr val="4F4D50"/>
              </a:solidFill>
              <a:latin typeface="方正黑体简体" panose="02000000000000000000" pitchFamily="2" charset="-122"/>
              <a:ea typeface="方正黑体简体" panose="02000000000000000000" pitchFamily="2" charset="-122"/>
              <a:cs typeface="+mn-ea"/>
              <a:sym typeface="+mn-lt"/>
            </a:endParaRPr>
          </a:p>
        </p:txBody>
      </p:sp>
      <p:sp>
        <p:nvSpPr>
          <p:cNvPr id="13" name="TextBox 12"/>
          <p:cNvSpPr txBox="1"/>
          <p:nvPr>
            <p:custDataLst>
              <p:tags r:id="rId1"/>
            </p:custDataLst>
          </p:nvPr>
        </p:nvSpPr>
        <p:spPr>
          <a:xfrm>
            <a:off x="7406005" y="3370580"/>
            <a:ext cx="3949700" cy="429895"/>
          </a:xfrm>
          <a:prstGeom prst="rect">
            <a:avLst/>
          </a:prstGeom>
          <a:noFill/>
        </p:spPr>
        <p:txBody>
          <a:bodyPr wrap="square" rtlCol="0">
            <a:spAutoFit/>
          </a:bodyPr>
          <a:lstStyle/>
          <a:p>
            <a:pPr defTabSz="1219200"/>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随班就读概述</a:t>
            </a:r>
          </a:p>
        </p:txBody>
      </p:sp>
      <p:sp>
        <p:nvSpPr>
          <p:cNvPr id="19" name="TextBox 18"/>
          <p:cNvSpPr txBox="1"/>
          <p:nvPr>
            <p:custDataLst>
              <p:tags r:id="rId2"/>
            </p:custDataLst>
          </p:nvPr>
        </p:nvSpPr>
        <p:spPr>
          <a:xfrm>
            <a:off x="7583805" y="4296410"/>
            <a:ext cx="3949065" cy="429895"/>
          </a:xfrm>
          <a:prstGeom prst="rect">
            <a:avLst/>
          </a:prstGeom>
          <a:noFill/>
        </p:spPr>
        <p:txBody>
          <a:bodyPr wrap="square" rtlCol="0">
            <a:spAutoFit/>
          </a:bodyPr>
          <a:lstStyle/>
          <a:p>
            <a:pPr defTabSz="1219200"/>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融合教育的支持形式</a:t>
            </a:r>
          </a:p>
        </p:txBody>
      </p:sp>
      <p:sp>
        <p:nvSpPr>
          <p:cNvPr id="3" name="TextBox 12"/>
          <p:cNvSpPr txBox="1"/>
          <p:nvPr>
            <p:custDataLst>
              <p:tags r:id="rId3"/>
            </p:custDataLst>
          </p:nvPr>
        </p:nvSpPr>
        <p:spPr>
          <a:xfrm>
            <a:off x="7319645" y="2466340"/>
            <a:ext cx="3949700" cy="429895"/>
          </a:xfrm>
          <a:prstGeom prst="rect">
            <a:avLst/>
          </a:prstGeom>
          <a:noFill/>
        </p:spPr>
        <p:txBody>
          <a:bodyPr wrap="square" rtlCol="0">
            <a:spAutoFit/>
          </a:bodyPr>
          <a:lstStyle/>
          <a:p>
            <a:pPr defTabSz="1219200"/>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融合教育概述</a:t>
            </a:r>
          </a:p>
        </p:txBody>
      </p:sp>
      <p:sp>
        <p:nvSpPr>
          <p:cNvPr id="4" name="TextBox 14"/>
          <p:cNvSpPr txBox="1"/>
          <p:nvPr>
            <p:custDataLst>
              <p:tags r:id="rId4"/>
            </p:custDataLst>
          </p:nvPr>
        </p:nvSpPr>
        <p:spPr>
          <a:xfrm>
            <a:off x="6167120" y="2463165"/>
            <a:ext cx="1261110" cy="429895"/>
          </a:xfrm>
          <a:prstGeom prst="rect">
            <a:avLst/>
          </a:prstGeom>
          <a:noFill/>
        </p:spPr>
        <p:txBody>
          <a:bodyPr wrap="square" rtlCol="0">
            <a:spAutoFit/>
          </a:bodyPr>
          <a:lstStyle/>
          <a:p>
            <a:pPr algn="l" defTabSz="1219200">
              <a:buClrTx/>
              <a:buSzTx/>
              <a:buFontTx/>
            </a:pPr>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第一节</a:t>
            </a:r>
          </a:p>
        </p:txBody>
      </p:sp>
      <p:sp>
        <p:nvSpPr>
          <p:cNvPr id="5" name="TextBox 14"/>
          <p:cNvSpPr txBox="1"/>
          <p:nvPr>
            <p:custDataLst>
              <p:tags r:id="rId5"/>
            </p:custDataLst>
          </p:nvPr>
        </p:nvSpPr>
        <p:spPr>
          <a:xfrm>
            <a:off x="6338570" y="3362960"/>
            <a:ext cx="1261110" cy="429895"/>
          </a:xfrm>
          <a:prstGeom prst="rect">
            <a:avLst/>
          </a:prstGeom>
          <a:noFill/>
        </p:spPr>
        <p:txBody>
          <a:bodyPr wrap="square" rtlCol="0">
            <a:spAutoFit/>
          </a:bodyPr>
          <a:lstStyle/>
          <a:p>
            <a:pPr algn="l" defTabSz="1219200">
              <a:buClrTx/>
              <a:buSzTx/>
              <a:buFontTx/>
            </a:pPr>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第二节</a:t>
            </a:r>
          </a:p>
        </p:txBody>
      </p:sp>
      <p:sp>
        <p:nvSpPr>
          <p:cNvPr id="6" name="TextBox 14"/>
          <p:cNvSpPr txBox="1"/>
          <p:nvPr>
            <p:custDataLst>
              <p:tags r:id="rId6"/>
            </p:custDataLst>
          </p:nvPr>
        </p:nvSpPr>
        <p:spPr>
          <a:xfrm>
            <a:off x="6507480" y="4297045"/>
            <a:ext cx="1261110" cy="429895"/>
          </a:xfrm>
          <a:prstGeom prst="rect">
            <a:avLst/>
          </a:prstGeom>
          <a:noFill/>
        </p:spPr>
        <p:txBody>
          <a:bodyPr wrap="square" rtlCol="0">
            <a:spAutoFit/>
          </a:bodyPr>
          <a:lstStyle/>
          <a:p>
            <a:pPr algn="l" defTabSz="1219200">
              <a:buClrTx/>
              <a:buSzTx/>
              <a:buFontTx/>
            </a:pPr>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第三节</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0-#ppt_w/2"/>
                                          </p:val>
                                        </p:tav>
                                        <p:tav tm="100000">
                                          <p:val>
                                            <p:strVal val="#ppt_x"/>
                                          </p:val>
                                        </p:tav>
                                      </p:tavLst>
                                    </p:anim>
                                    <p:anim calcmode="lin" valueType="num">
                                      <p:cBhvr additive="base">
                                        <p:cTn id="8" dur="500" fill="hold"/>
                                        <p:tgtEl>
                                          <p:spTgt spid="20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597538" y="1600730"/>
            <a:ext cx="4330032" cy="1323439"/>
          </a:xfrm>
          <a:prstGeom prst="rect">
            <a:avLst/>
          </a:prstGeom>
          <a:noFill/>
        </p:spPr>
        <p:txBody>
          <a:bodyPr wrap="none" rtlCol="0">
            <a:spAutoFit/>
          </a:bodyPr>
          <a:lstStyle/>
          <a:p>
            <a:pPr algn="ctr" defTabSz="1219200"/>
            <a:r>
              <a:rPr lang="en-US" altLang="zh-CN" sz="8000" dirty="0">
                <a:solidFill>
                  <a:srgbClr val="E1E0D8"/>
                </a:solidFill>
                <a:latin typeface="方正黑体简体" panose="02000000000000000000" pitchFamily="2" charset="-122"/>
                <a:ea typeface="方正黑体简体" panose="02000000000000000000" pitchFamily="2" charset="-122"/>
                <a:cs typeface="+mn-ea"/>
                <a:sym typeface="+mn-lt"/>
              </a:rPr>
              <a:t>PART 01</a:t>
            </a:r>
            <a:endParaRPr lang="zh-CN" altLang="en-US" sz="8000" dirty="0">
              <a:solidFill>
                <a:srgbClr val="E1E0D8"/>
              </a:solidFill>
              <a:latin typeface="方正黑体简体" panose="02000000000000000000" pitchFamily="2" charset="-122"/>
              <a:ea typeface="方正黑体简体" panose="02000000000000000000" pitchFamily="2" charset="-122"/>
              <a:cs typeface="+mn-ea"/>
              <a:sym typeface="+mn-lt"/>
            </a:endParaRPr>
          </a:p>
        </p:txBody>
      </p:sp>
      <p:sp>
        <p:nvSpPr>
          <p:cNvPr id="11" name="TextBox 7"/>
          <p:cNvSpPr txBox="1"/>
          <p:nvPr/>
        </p:nvSpPr>
        <p:spPr>
          <a:xfrm>
            <a:off x="264576" y="2432315"/>
            <a:ext cx="6701299" cy="1568450"/>
          </a:xfrm>
          <a:prstGeom prst="rect">
            <a:avLst/>
          </a:prstGeom>
          <a:noFill/>
        </p:spPr>
        <p:txBody>
          <a:bodyPr wrap="square" rtlCol="0">
            <a:spAutoFit/>
          </a:bodyPr>
          <a:lstStyle/>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第一节</a:t>
            </a:r>
          </a:p>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融合教育概述</a:t>
            </a:r>
          </a:p>
        </p:txBody>
      </p:sp>
      <p:sp>
        <p:nvSpPr>
          <p:cNvPr id="13" name="TextBox 6"/>
          <p:cNvSpPr txBox="1"/>
          <p:nvPr/>
        </p:nvSpPr>
        <p:spPr>
          <a:xfrm>
            <a:off x="9701984" y="2168473"/>
            <a:ext cx="1694695" cy="2646878"/>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rPr>
              <a:t>01</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融合教育概述</a:t>
            </a:r>
          </a:p>
        </p:txBody>
      </p:sp>
      <p:sp>
        <p:nvSpPr>
          <p:cNvPr id="100" name="文本框 99"/>
          <p:cNvSpPr txBox="1"/>
          <p:nvPr/>
        </p:nvSpPr>
        <p:spPr>
          <a:xfrm>
            <a:off x="970915" y="1210310"/>
            <a:ext cx="10483850" cy="4074257"/>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一、 融合教育的含义</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融合教育思想起源于美国</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世纪</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50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年代以来的民权运动，在正常化、回归主流和一体化等思想的基础上由美国学者斯坦巴克（</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Stainback</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）等正式提出，此后便成为了特殊教育领域讨论最为热烈的话题。</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1994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年，联合国教科文组织在西班牙萨拉曼卡召开了</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世界特殊需要教育大会</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，并发表了《萨拉曼卡宣言</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关于特殊需要教育的原则、方针和实践》，在宣言中正式提出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融合教育</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这一术语，确立了融合教育的基本理念。从此，融合教育便在世界范围内得到了大力的宣传和推广，并迅速成为特殊儿童接受教育的主要形式。</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融合教育概述</a:t>
            </a:r>
          </a:p>
        </p:txBody>
      </p:sp>
      <p:sp>
        <p:nvSpPr>
          <p:cNvPr id="100" name="文本框 99"/>
          <p:cNvSpPr txBox="1"/>
          <p:nvPr/>
        </p:nvSpPr>
        <p:spPr>
          <a:xfrm>
            <a:off x="970915" y="1210310"/>
            <a:ext cx="10483850" cy="4556760"/>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二、 融合教育争论</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尽管融合教育作为一种全新的教育思想正在指导着特殊教育的改革，并且已经掌握了特殊教育领域发展的话语权，但其无论是在理念上还是在实施方面也还都充满了争议。</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sym typeface="+mn-ea"/>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sym typeface="+mn-ea"/>
              </a:rPr>
              <a:t>完全融合教育派的观点</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完全融合是指对特殊儿童进行全日制的普通教室安置，它是一种单一的教育安置形式。</a:t>
            </a:r>
          </a:p>
          <a:p>
            <a:pPr>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2. </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部分融合教育派的观点</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部分融合教育派主张让特殊儿童部分时间在普通教室学习；它假定普通教室安置并不适合所有的特殊儿童，完全融合只是一系列特殊教育服务形式中的一种选择。</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2589874873"/>
      </p:ext>
    </p:extLst>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融合教育概述</a:t>
            </a:r>
          </a:p>
        </p:txBody>
      </p:sp>
      <p:sp>
        <p:nvSpPr>
          <p:cNvPr id="100" name="文本框 99"/>
          <p:cNvSpPr txBox="1"/>
          <p:nvPr/>
        </p:nvSpPr>
        <p:spPr>
          <a:xfrm>
            <a:off x="970915" y="789305"/>
            <a:ext cx="10483850" cy="6069965"/>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三、 融合教育的产生和发展</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回归主流运动</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回归主流思想的根源可以追溯到北欧国家提出的正常化教育原则。早在</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世纪</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年代，丹麦的班克</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米尔克森就提出了</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正常化</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的概念。其基本理念是：残障人士在教育、居住、就业、社会生活、娱乐等方面都应该和正常人尽量相同；主张改革原来教养院中隔离的封闭形式，将受教养者安置到正常社会环境中学习和生活。</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1959</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年，丹麦议会颁布了《智力落后法案》，确立了丹麦残疾人政策与行动的基本准则，这些准则包括正常化、一体化与残疾人的发展权利等，这个法案后来被称为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正常化法案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1969</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年，丹麦议会通过了关于准备</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融合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的决议，要求尽量在普通学校教育体系内教育残疾儿童，并指出融合的理念是基于承认所有人都是平等的、有全面参与社会生活的权利。正常化理念传播到美国，直接导致了美国</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去机构化运动</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的产生，并孕育了</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最少受限制原则</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回归主流</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融合教育</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等新的教育原则、观念与思想。</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融合教育概述</a:t>
            </a:r>
          </a:p>
        </p:txBody>
      </p:sp>
      <p:sp>
        <p:nvSpPr>
          <p:cNvPr id="100" name="文本框 99"/>
          <p:cNvSpPr txBox="1"/>
          <p:nvPr/>
        </p:nvSpPr>
        <p:spPr>
          <a:xfrm>
            <a:off x="970915" y="1210310"/>
            <a:ext cx="10483850" cy="5423535"/>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对回归主流的批判</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回归主流要求残疾儿童尽可能地在普通教育环境中接受教育，它给特殊教育带来了结构性的改变，并使得普通学校中的资源教室成为了残疾儿童安置的主要形式。然而到了</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世纪</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80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代，伴随着美国普通教育的改革，研究者也开始对特殊教育的效率提出了质疑；应该采取什么样的教学策略才能最好地教育残疾儿童的问题仍然没有得到解决。批评者再次根据社会正义、伦理、公民个体权利等理念对回归主流思想展开批判。研究者开始重新思考残疾的意义以及特殊教育的效果与目的。很多学者也表示出了对将残疾儿童贴标签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特殊</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担忧。将特殊班级视为是有歧视和不平等的，这种充满隔离式色彩的特殊班级并不是对于残疾儿童教育权利的满足，相反，它是通过一种排斥性的实践方式来否定残疾儿童的教育权。因此，除非教育领域内出现结构性的改变，否则特殊教育在向有特殊需要的儿童提供教育的过程中将会面临着更多的问题。</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融合教育概述</a:t>
            </a:r>
          </a:p>
        </p:txBody>
      </p:sp>
      <p:sp>
        <p:nvSpPr>
          <p:cNvPr id="100" name="文本框 99"/>
          <p:cNvSpPr txBox="1"/>
          <p:nvPr/>
        </p:nvSpPr>
        <p:spPr>
          <a:xfrm>
            <a:off x="970915" y="1210310"/>
            <a:ext cx="10483850" cy="5423535"/>
          </a:xfrm>
          <a:prstGeom prst="rect">
            <a:avLst/>
          </a:prstGeom>
          <a:noFill/>
          <a:ln w="9525">
            <a:noFill/>
          </a:ln>
        </p:spPr>
        <p:txBody>
          <a:bodyPr wrap="square">
            <a:spAutoFit/>
          </a:bodyPr>
          <a:lstStyle/>
          <a:p>
            <a:pPr>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融合教育的确立</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1990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年，联合国教科文组织在泰国宗迪恩通过了《世界全民教育宣言》，提出了全民教育的目标，即所有儿童、青年和成人都有获得受教育机会并促进平等的权利。</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1993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年，联合国教科文组织在我国哈尔滨召开了</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亚太地区有特殊需要的儿童、青少年教育政策、规划和组织研讨会</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会议通过了《哈尔滨宣言》，宣言指出：要达到全民教育这一主要目标，所有国家都应对满足一切儿童的基本需要予以关注。会议还指出，要通过融合学习的观念探索满足一切儿童的基本学习所需要的多种策略、试验融合性学校的成功策略与方案，以及在制定各种儿童教育方案中考虑融合性这一观念。</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1994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年，联合国教科文组织在西班牙萨拉曼卡召开</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世界特殊需要教育大会</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，大会通过了《萨拉曼卡宣言》。《萨拉曼卡宣言》首次正式提出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融合教育</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的概念，并号召世界各国广泛开展融合教育，这在国际教育发展过程中具有重大意义，它拉开了融合教育的序幕。</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DIAGRAM_VIRTUALLY_FRAME" val="{&quot;height&quot;:308.5,&quot;left&quot;:480,&quot;top&quot;:150.1,&quot;width&quot;:409.9640157480315}"/>
</p:tagLst>
</file>

<file path=ppt/tags/tag2.xml><?xml version="1.0" encoding="utf-8"?>
<p:tagLst xmlns:a="http://schemas.openxmlformats.org/drawingml/2006/main" xmlns:r="http://schemas.openxmlformats.org/officeDocument/2006/relationships" xmlns:p="http://schemas.openxmlformats.org/presentationml/2006/main">
  <p:tag name="KSO_WM_DIAGRAM_VIRTUALLY_FRAME" val="{&quot;height&quot;:283,&quot;left&quot;:532.2,&quot;top&quot;:150.1,&quot;width&quot;:357.7640157480315}"/>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308.5,&quot;left&quot;:480,&quot;top&quot;:150.1,&quot;width&quot;:409.9640157480315}"/>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308.5,&quot;left&quot;:480,&quot;top&quot;:150.1,&quot;width&quot;:409.9640157480315}"/>
</p:tagLst>
</file>

<file path=ppt/tags/tag5.xml><?xml version="1.0" encoding="utf-8"?>
<p:tagLst xmlns:a="http://schemas.openxmlformats.org/drawingml/2006/main" xmlns:r="http://schemas.openxmlformats.org/officeDocument/2006/relationships" xmlns:p="http://schemas.openxmlformats.org/presentationml/2006/main">
  <p:tag name="KSO_WM_DIAGRAM_VIRTUALLY_FRAME" val="{&quot;height&quot;:308.5,&quot;left&quot;:480,&quot;top&quot;:150.1,&quot;width&quot;:409.9640157480315}"/>
</p:tagLst>
</file>

<file path=ppt/tags/tag6.xml><?xml version="1.0" encoding="utf-8"?>
<p:tagLst xmlns:a="http://schemas.openxmlformats.org/drawingml/2006/main" xmlns:r="http://schemas.openxmlformats.org/officeDocument/2006/relationships" xmlns:p="http://schemas.openxmlformats.org/presentationml/2006/main">
  <p:tag name="KSO_WM_DIAGRAM_VIRTUALLY_FRAME" val="{&quot;height&quot;:308.5,&quot;left&quot;:480,&quot;top&quot;:150.1,&quot;width&quot;:409.964015748031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2832</Words>
  <Application>Microsoft Office PowerPoint</Application>
  <PresentationFormat>宽屏</PresentationFormat>
  <Paragraphs>101</Paragraphs>
  <Slides>22</Slides>
  <Notes>7</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22</vt:i4>
      </vt:variant>
    </vt:vector>
  </HeadingPairs>
  <TitlesOfParts>
    <vt:vector size="31" baseType="lpstr">
      <vt:lpstr>等线</vt:lpstr>
      <vt:lpstr>等线 Light</vt:lpstr>
      <vt:lpstr>方正黑体简体</vt:lpstr>
      <vt:lpstr>楷体</vt:lpstr>
      <vt:lpstr>微软雅黑</vt:lpstr>
      <vt:lpstr>Agency FB</vt:lpstr>
      <vt:lpstr>Arial</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范美琳</cp:lastModifiedBy>
  <cp:revision>23</cp:revision>
  <dcterms:created xsi:type="dcterms:W3CDTF">2025-07-02T05:50:00Z</dcterms:created>
  <dcterms:modified xsi:type="dcterms:W3CDTF">2025-08-04T01:06:52Z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F5A2F4CC8BAA43659540F79AC8738B47_13</vt:lpwstr>
  </property>
  <property fmtid="{D5CDD505-2E9C-101B-9397-08002B2CF9AE}" pid="3" name="KSOProductBuildVer">
    <vt:lpwstr>2052-12.1.0.22215</vt:lpwstr>
  </property>
</Properties>
</file>